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696200" cy="215265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Practicing Development Communication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7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UNIT </a:t>
            </a:r>
            <a:r>
              <a:rPr lang="en-US" sz="27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    (PPT 1) </a:t>
            </a:r>
            <a:endParaRPr lang="en-IN" sz="2700" b="1" dirty="0">
              <a:solidFill>
                <a:schemeClr val="accent3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7696200" cy="182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  <a:t>Paper: Development Communication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  <a:t>Course: BJMC 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  <a:t>Semester: II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  <a:t>Dr. Shyama Prasad Mukherjee University, Ranchi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  <a:t>Teacher’s Name: Sumedha Chaudhury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cs typeface="Aharoni" pitchFamily="2" charset="-79"/>
              </a:rPr>
            </a:br>
            <a:endParaRPr lang="en-IN" b="1" dirty="0" smtClean="0">
              <a:solidFill>
                <a:schemeClr val="accent5">
                  <a:lumMod val="75000"/>
                </a:schemeClr>
              </a:solidFill>
              <a:latin typeface="Century" pitchFamily="18" charset="0"/>
              <a:cs typeface="Aharoni" pitchFamily="2" charset="-79"/>
            </a:endParaRPr>
          </a:p>
          <a:p>
            <a:endParaRPr lang="en-IN" b="1" dirty="0">
              <a:latin typeface="Century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Introduction: </a:t>
            </a:r>
            <a:endParaRPr lang="en-IN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/>
              <a:t>    One </a:t>
            </a:r>
            <a:r>
              <a:rPr lang="en-IN" dirty="0" smtClean="0"/>
              <a:t>of the </a:t>
            </a:r>
            <a:r>
              <a:rPr lang="en-IN" dirty="0" smtClean="0">
                <a:solidFill>
                  <a:srgbClr val="FF0000"/>
                </a:solidFill>
              </a:rPr>
              <a:t>key challenges </a:t>
            </a:r>
            <a:r>
              <a:rPr lang="en-IN" dirty="0" smtClean="0"/>
              <a:t>of </a:t>
            </a:r>
            <a:r>
              <a:rPr lang="en-IN" dirty="0" smtClean="0">
                <a:solidFill>
                  <a:srgbClr val="FF0000"/>
                </a:solidFill>
              </a:rPr>
              <a:t>development communicators</a:t>
            </a:r>
            <a:r>
              <a:rPr lang="en-IN" dirty="0" smtClean="0"/>
              <a:t>, in particular when faced </a:t>
            </a:r>
            <a:r>
              <a:rPr lang="en-IN" dirty="0" smtClean="0"/>
              <a:t>with </a:t>
            </a:r>
            <a:r>
              <a:rPr lang="en-IN" dirty="0" smtClean="0">
                <a:solidFill>
                  <a:srgbClr val="FF0000"/>
                </a:solidFill>
              </a:rPr>
              <a:t>doubtful audiences</a:t>
            </a:r>
            <a:r>
              <a:rPr lang="en-IN" dirty="0" smtClean="0"/>
              <a:t>, is how to demonstrate results. Though this sometimes leads donors </a:t>
            </a:r>
            <a:r>
              <a:rPr lang="en-IN" dirty="0" smtClean="0"/>
              <a:t>to simplify </a:t>
            </a:r>
            <a:r>
              <a:rPr lang="en-IN" dirty="0" smtClean="0"/>
              <a:t>their messages and focus on the output of their activities, it is much more important </a:t>
            </a:r>
            <a:r>
              <a:rPr lang="en-IN" dirty="0" smtClean="0"/>
              <a:t>to show </a:t>
            </a:r>
            <a:r>
              <a:rPr lang="en-IN" dirty="0" smtClean="0"/>
              <a:t>the </a:t>
            </a:r>
            <a:r>
              <a:rPr lang="en-IN" dirty="0" smtClean="0">
                <a:solidFill>
                  <a:srgbClr val="FF0000"/>
                </a:solidFill>
              </a:rPr>
              <a:t>impact</a:t>
            </a:r>
            <a:r>
              <a:rPr lang="en-IN" dirty="0" smtClean="0"/>
              <a:t> of the work done. </a:t>
            </a: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     With </a:t>
            </a:r>
            <a:r>
              <a:rPr lang="en-IN" dirty="0" smtClean="0"/>
              <a:t>an international development agenda that is growing </a:t>
            </a:r>
            <a:r>
              <a:rPr lang="en-IN" dirty="0" smtClean="0"/>
              <a:t>in complexity </a:t>
            </a:r>
            <a:r>
              <a:rPr lang="en-IN" dirty="0" smtClean="0"/>
              <a:t>(the </a:t>
            </a:r>
            <a:r>
              <a:rPr lang="en-IN" dirty="0" smtClean="0">
                <a:solidFill>
                  <a:srgbClr val="FF0000"/>
                </a:solidFill>
              </a:rPr>
              <a:t>Millennium Development Goals </a:t>
            </a:r>
            <a:r>
              <a:rPr lang="en-IN" dirty="0" smtClean="0">
                <a:solidFill>
                  <a:srgbClr val="FF0000"/>
                </a:solidFill>
              </a:rPr>
              <a:t>being one example</a:t>
            </a:r>
            <a:r>
              <a:rPr lang="en-IN" dirty="0" smtClean="0"/>
              <a:t>) and an audience that is more aware of the world </a:t>
            </a:r>
            <a:r>
              <a:rPr lang="en-IN" dirty="0" smtClean="0"/>
              <a:t>than ever </a:t>
            </a:r>
            <a:r>
              <a:rPr lang="en-IN" dirty="0" smtClean="0"/>
              <a:t>before, simple messages are unlikely to be enough. </a:t>
            </a: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    Though </a:t>
            </a:r>
            <a:r>
              <a:rPr lang="en-IN" dirty="0" smtClean="0"/>
              <a:t>there is </a:t>
            </a:r>
            <a:r>
              <a:rPr lang="en-IN" dirty="0" smtClean="0">
                <a:solidFill>
                  <a:srgbClr val="FF0000"/>
                </a:solidFill>
              </a:rPr>
              <a:t>no </a:t>
            </a:r>
            <a:r>
              <a:rPr lang="en-IN" dirty="0" smtClean="0">
                <a:solidFill>
                  <a:srgbClr val="FF0000"/>
                </a:solidFill>
              </a:rPr>
              <a:t>easy recommendation</a:t>
            </a:r>
            <a:r>
              <a:rPr lang="en-IN" dirty="0" smtClean="0"/>
              <a:t> </a:t>
            </a:r>
            <a:r>
              <a:rPr lang="en-IN" dirty="0" smtClean="0"/>
              <a:t>as to how donors can deal with this issue, it is clear that </a:t>
            </a:r>
            <a:r>
              <a:rPr lang="en-IN" dirty="0" smtClean="0">
                <a:solidFill>
                  <a:srgbClr val="FF0000"/>
                </a:solidFill>
              </a:rPr>
              <a:t>partnerships</a:t>
            </a:r>
            <a:r>
              <a:rPr lang="en-IN" dirty="0" smtClean="0"/>
              <a:t> will </a:t>
            </a:r>
            <a:r>
              <a:rPr lang="en-IN" dirty="0" smtClean="0"/>
              <a:t>be essential </a:t>
            </a:r>
            <a:r>
              <a:rPr lang="en-IN" dirty="0" smtClean="0"/>
              <a:t>to the </a:t>
            </a:r>
            <a:r>
              <a:rPr lang="en-IN" dirty="0" smtClean="0"/>
              <a:t>solution</a:t>
            </a:r>
            <a:endParaRPr lang="en-IN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 </a:t>
            </a:r>
            <a:r>
              <a:rPr lang="en-IN" dirty="0" smtClean="0"/>
              <a:t>  </a:t>
            </a:r>
            <a:r>
              <a:rPr lang="en-IN" dirty="0" smtClean="0">
                <a:solidFill>
                  <a:srgbClr val="FF0000"/>
                </a:solidFill>
              </a:rPr>
              <a:t>Communication </a:t>
            </a:r>
            <a:r>
              <a:rPr lang="en-IN" dirty="0" smtClean="0">
                <a:solidFill>
                  <a:srgbClr val="FF0000"/>
                </a:solidFill>
              </a:rPr>
              <a:t>is central </a:t>
            </a:r>
            <a:r>
              <a:rPr lang="en-IN" dirty="0" smtClean="0"/>
              <a:t>to accountability and </a:t>
            </a:r>
            <a:r>
              <a:rPr lang="en-IN" dirty="0" smtClean="0"/>
              <a:t>   with </a:t>
            </a:r>
            <a:r>
              <a:rPr lang="en-IN" dirty="0" smtClean="0"/>
              <a:t>many </a:t>
            </a:r>
            <a:r>
              <a:rPr lang="en-IN" dirty="0" smtClean="0"/>
              <a:t>actors (donors</a:t>
            </a:r>
            <a:r>
              <a:rPr lang="en-IN" dirty="0" smtClean="0"/>
              <a:t>, partner governments, NGOs, private </a:t>
            </a:r>
            <a:r>
              <a:rPr lang="en-IN" dirty="0" smtClean="0"/>
              <a:t>sector) </a:t>
            </a:r>
            <a:r>
              <a:rPr lang="en-IN" dirty="0" smtClean="0"/>
              <a:t>all playing a part in the </a:t>
            </a:r>
            <a:r>
              <a:rPr lang="en-IN" dirty="0" smtClean="0"/>
              <a:t>development effort </a:t>
            </a:r>
            <a:r>
              <a:rPr lang="en-IN" dirty="0" smtClean="0"/>
              <a:t>it is difficult to imagine telling a complete story without partnerships</a:t>
            </a:r>
            <a:r>
              <a:rPr lang="en-IN" dirty="0" smtClean="0"/>
              <a:t>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   </a:t>
            </a:r>
            <a:r>
              <a:rPr lang="en-IN" dirty="0" smtClean="0">
                <a:solidFill>
                  <a:srgbClr val="FF0000"/>
                </a:solidFill>
              </a:rPr>
              <a:t>Two </a:t>
            </a:r>
            <a:r>
              <a:rPr lang="en-IN" dirty="0" smtClean="0">
                <a:solidFill>
                  <a:srgbClr val="FF0000"/>
                </a:solidFill>
              </a:rPr>
              <a:t>central pillars</a:t>
            </a:r>
            <a:r>
              <a:rPr lang="en-IN" dirty="0" smtClean="0"/>
              <a:t> </a:t>
            </a:r>
            <a:r>
              <a:rPr lang="en-IN" dirty="0" smtClean="0"/>
              <a:t>of successful </a:t>
            </a:r>
            <a:r>
              <a:rPr lang="en-IN" dirty="0" smtClean="0"/>
              <a:t>communication on development co-operation are the </a:t>
            </a:r>
            <a:r>
              <a:rPr lang="en-IN" dirty="0" smtClean="0">
                <a:solidFill>
                  <a:srgbClr val="FF0000"/>
                </a:solidFill>
              </a:rPr>
              <a:t>use of new </a:t>
            </a:r>
            <a:r>
              <a:rPr lang="en-IN" dirty="0" smtClean="0">
                <a:solidFill>
                  <a:srgbClr val="FF0000"/>
                </a:solidFill>
              </a:rPr>
              <a:t>communications tools </a:t>
            </a:r>
            <a:r>
              <a:rPr lang="en-IN" dirty="0" smtClean="0"/>
              <a:t>and </a:t>
            </a:r>
            <a:r>
              <a:rPr lang="en-IN" dirty="0" smtClean="0">
                <a:solidFill>
                  <a:srgbClr val="FF0000"/>
                </a:solidFill>
              </a:rPr>
              <a:t>global education.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/>
              <a:t>   The new communication tools are </a:t>
            </a:r>
            <a:r>
              <a:rPr lang="en-IN" dirty="0" smtClean="0"/>
              <a:t>essential in reaching younger audiences, as </a:t>
            </a:r>
            <a:r>
              <a:rPr lang="en-IN" dirty="0" smtClean="0"/>
              <a:t>most ministries </a:t>
            </a:r>
            <a:r>
              <a:rPr lang="en-IN" dirty="0" smtClean="0"/>
              <a:t>and development agencies now understand. Moreover, for </a:t>
            </a:r>
            <a:r>
              <a:rPr lang="en-IN" dirty="0" smtClean="0"/>
              <a:t>development communications </a:t>
            </a:r>
            <a:r>
              <a:rPr lang="en-IN" dirty="0" smtClean="0"/>
              <a:t>it offers unique opportunities to link an audience to activities and people </a:t>
            </a:r>
            <a:r>
              <a:rPr lang="en-IN" dirty="0" smtClean="0"/>
              <a:t>far away</a:t>
            </a:r>
            <a:r>
              <a:rPr lang="en-IN" dirty="0" smtClean="0"/>
              <a:t>. </a:t>
            </a: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    Global </a:t>
            </a:r>
            <a:r>
              <a:rPr lang="en-IN" dirty="0" smtClean="0"/>
              <a:t>education in many ways provides the underpinnings that are needed to </a:t>
            </a:r>
            <a:r>
              <a:rPr lang="en-IN" dirty="0" smtClean="0"/>
              <a:t>understand the </a:t>
            </a:r>
            <a:r>
              <a:rPr lang="en-IN" dirty="0" smtClean="0"/>
              <a:t>positioning of development co-operation in the world. </a:t>
            </a: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    Furthermore</a:t>
            </a:r>
            <a:r>
              <a:rPr lang="en-IN" dirty="0" smtClean="0"/>
              <a:t>, with </a:t>
            </a:r>
            <a:r>
              <a:rPr lang="en-IN" dirty="0" smtClean="0">
                <a:solidFill>
                  <a:srgbClr val="FF0000"/>
                </a:solidFill>
              </a:rPr>
              <a:t>messages </a:t>
            </a:r>
            <a:r>
              <a:rPr lang="en-IN" dirty="0" smtClean="0">
                <a:solidFill>
                  <a:srgbClr val="FF0000"/>
                </a:solidFill>
              </a:rPr>
              <a:t>on development </a:t>
            </a:r>
            <a:r>
              <a:rPr lang="en-IN" dirty="0" smtClean="0">
                <a:solidFill>
                  <a:srgbClr val="FF0000"/>
                </a:solidFill>
              </a:rPr>
              <a:t>co-operation </a:t>
            </a:r>
            <a:r>
              <a:rPr lang="en-IN" dirty="0" smtClean="0"/>
              <a:t>becoming </a:t>
            </a:r>
            <a:r>
              <a:rPr lang="en-IN" dirty="0" smtClean="0">
                <a:solidFill>
                  <a:srgbClr val="FF0000"/>
                </a:solidFill>
              </a:rPr>
              <a:t>increasingly complex</a:t>
            </a:r>
            <a:r>
              <a:rPr lang="en-IN" dirty="0" smtClean="0"/>
              <a:t> it will only become more </a:t>
            </a:r>
            <a:r>
              <a:rPr lang="en-IN" dirty="0" smtClean="0"/>
              <a:t>important that </a:t>
            </a:r>
            <a:r>
              <a:rPr lang="en-IN" dirty="0" smtClean="0">
                <a:solidFill>
                  <a:srgbClr val="FF0000"/>
                </a:solidFill>
              </a:rPr>
              <a:t>audiences</a:t>
            </a:r>
            <a:r>
              <a:rPr lang="en-IN" dirty="0" smtClean="0"/>
              <a:t> have a </a:t>
            </a:r>
            <a:r>
              <a:rPr lang="en-IN" dirty="0" smtClean="0">
                <a:solidFill>
                  <a:srgbClr val="FF0000"/>
                </a:solidFill>
              </a:rPr>
              <a:t>better grasp of the issues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288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Practicing Development Communication UNIT IV    (PPT 1) </vt:lpstr>
      <vt:lpstr>Introduction: 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</cp:revision>
  <dcterms:created xsi:type="dcterms:W3CDTF">2006-08-16T00:00:00Z</dcterms:created>
  <dcterms:modified xsi:type="dcterms:W3CDTF">2020-06-13T02:45:20Z</dcterms:modified>
</cp:coreProperties>
</file>